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9" r:id="rId3"/>
    <p:sldId id="280" r:id="rId4"/>
    <p:sldId id="258" r:id="rId5"/>
    <p:sldId id="285" r:id="rId6"/>
    <p:sldId id="260" r:id="rId7"/>
    <p:sldId id="293" r:id="rId8"/>
    <p:sldId id="264" r:id="rId9"/>
    <p:sldId id="265" r:id="rId10"/>
    <p:sldId id="294" r:id="rId11"/>
    <p:sldId id="282" r:id="rId12"/>
    <p:sldId id="271" r:id="rId13"/>
    <p:sldId id="284" r:id="rId14"/>
    <p:sldId id="267" r:id="rId15"/>
    <p:sldId id="275" r:id="rId16"/>
    <p:sldId id="288" r:id="rId17"/>
    <p:sldId id="289" r:id="rId18"/>
    <p:sldId id="277" r:id="rId19"/>
    <p:sldId id="274" r:id="rId20"/>
    <p:sldId id="296" r:id="rId21"/>
    <p:sldId id="297" r:id="rId22"/>
    <p:sldId id="291" r:id="rId23"/>
    <p:sldId id="292" r:id="rId24"/>
    <p:sldId id="295" r:id="rId25"/>
    <p:sldId id="287" r:id="rId26"/>
    <p:sldId id="290" r:id="rId27"/>
    <p:sldId id="278" r:id="rId28"/>
  </p:sldIdLst>
  <p:sldSz cx="9144000" cy="6858000" type="screen4x3"/>
  <p:notesSz cx="6792913" cy="99250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99" autoAdjust="0"/>
    <p:restoredTop sz="88966" autoAdjust="0"/>
  </p:normalViewPr>
  <p:slideViewPr>
    <p:cSldViewPr>
      <p:cViewPr varScale="1">
        <p:scale>
          <a:sx n="65" d="100"/>
          <a:sy n="65" d="100"/>
        </p:scale>
        <p:origin x="-15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4183" cy="496650"/>
          </a:xfrm>
          <a:prstGeom prst="rect">
            <a:avLst/>
          </a:prstGeom>
        </p:spPr>
        <p:txBody>
          <a:bodyPr vert="horz" lIns="92071" tIns="46035" rIns="92071" bIns="4603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7130" y="3"/>
            <a:ext cx="2944182" cy="496650"/>
          </a:xfrm>
          <a:prstGeom prst="rect">
            <a:avLst/>
          </a:prstGeom>
        </p:spPr>
        <p:txBody>
          <a:bodyPr vert="horz" lIns="92071" tIns="46035" rIns="92071" bIns="46035" rtlCol="0"/>
          <a:lstStyle>
            <a:lvl1pPr algn="r">
              <a:defRPr sz="1200"/>
            </a:lvl1pPr>
          </a:lstStyle>
          <a:p>
            <a:fld id="{D341D1C7-D6A2-4E2C-A322-E1F646D5256F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2" y="9426803"/>
            <a:ext cx="2944183" cy="496650"/>
          </a:xfrm>
          <a:prstGeom prst="rect">
            <a:avLst/>
          </a:prstGeom>
        </p:spPr>
        <p:txBody>
          <a:bodyPr vert="horz" lIns="92071" tIns="46035" rIns="92071" bIns="4603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7130" y="9426803"/>
            <a:ext cx="2944182" cy="496650"/>
          </a:xfrm>
          <a:prstGeom prst="rect">
            <a:avLst/>
          </a:prstGeom>
        </p:spPr>
        <p:txBody>
          <a:bodyPr vert="horz" lIns="92071" tIns="46035" rIns="92071" bIns="46035" rtlCol="0" anchor="b"/>
          <a:lstStyle>
            <a:lvl1pPr algn="r">
              <a:defRPr sz="1200"/>
            </a:lvl1pPr>
          </a:lstStyle>
          <a:p>
            <a:fld id="{F6D7A1FC-4F11-4345-B286-5F1ADCFE884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3596" cy="496252"/>
          </a:xfrm>
          <a:prstGeom prst="rect">
            <a:avLst/>
          </a:prstGeom>
        </p:spPr>
        <p:txBody>
          <a:bodyPr vert="horz" lIns="92071" tIns="46035" rIns="92071" bIns="4603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7746" y="1"/>
            <a:ext cx="2943596" cy="496252"/>
          </a:xfrm>
          <a:prstGeom prst="rect">
            <a:avLst/>
          </a:prstGeom>
        </p:spPr>
        <p:txBody>
          <a:bodyPr vert="horz" lIns="92071" tIns="46035" rIns="92071" bIns="46035" rtlCol="0"/>
          <a:lstStyle>
            <a:lvl1pPr algn="r">
              <a:defRPr sz="1200"/>
            </a:lvl1pPr>
          </a:lstStyle>
          <a:p>
            <a:fld id="{8E5C361E-2A04-48BC-BCA4-12BF44AC7E11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7287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71" tIns="46035" rIns="92071" bIns="4603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292" y="4714400"/>
            <a:ext cx="5434330" cy="4466273"/>
          </a:xfrm>
          <a:prstGeom prst="rect">
            <a:avLst/>
          </a:prstGeom>
        </p:spPr>
        <p:txBody>
          <a:bodyPr vert="horz" lIns="92071" tIns="46035" rIns="92071" bIns="46035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27076"/>
            <a:ext cx="2943596" cy="496252"/>
          </a:xfrm>
          <a:prstGeom prst="rect">
            <a:avLst/>
          </a:prstGeom>
        </p:spPr>
        <p:txBody>
          <a:bodyPr vert="horz" lIns="92071" tIns="46035" rIns="92071" bIns="4603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7746" y="9427076"/>
            <a:ext cx="2943596" cy="496252"/>
          </a:xfrm>
          <a:prstGeom prst="rect">
            <a:avLst/>
          </a:prstGeom>
        </p:spPr>
        <p:txBody>
          <a:bodyPr vert="horz" lIns="92071" tIns="46035" rIns="92071" bIns="46035" rtlCol="0" anchor="b"/>
          <a:lstStyle>
            <a:lvl1pPr algn="r">
              <a:defRPr sz="1200"/>
            </a:lvl1pPr>
          </a:lstStyle>
          <a:p>
            <a:fld id="{C796E7B0-79CE-4003-A26A-AEFB740021B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5157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dniu 3 lipca 2021r. pod Zamkiem w Uniejowie odbył się Festiwal Kół Gospodyń Wiejskich pt.: </a:t>
            </a:r>
            <a:r>
              <a:rPr lang="pl-PL" dirty="0" err="1" smtClean="0"/>
              <a:t>Polska</a:t>
            </a:r>
            <a:r>
              <a:rPr lang="pl-PL" dirty="0" smtClean="0"/>
              <a:t> od Kuchni. W czasie festiwalu można było </a:t>
            </a:r>
            <a:r>
              <a:rPr lang="pl-PL" dirty="0" err="1" smtClean="0"/>
              <a:t>m.in</a:t>
            </a:r>
            <a:r>
              <a:rPr lang="pl-PL" dirty="0" smtClean="0"/>
              <a:t> skosztować wyśmienitych potraw z regionu łódzkiego, zapoznać się z folklorem ziem centralnej Polski. Relację z imprezy można było obejrzeć podczas porannych wejść w programie Pytanie na Śniadanie emitowanym w 2 programie Telewizji Polskiej.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Stoisko promocyjne</a:t>
            </a:r>
            <a:r>
              <a:rPr lang="pl-PL" baseline="0" dirty="0" smtClean="0"/>
              <a:t> z </a:t>
            </a:r>
            <a:r>
              <a:rPr lang="pl-PL" dirty="0" smtClean="0"/>
              <a:t>ROTWŁ z okazji Dnia</a:t>
            </a:r>
            <a:r>
              <a:rPr lang="pl-PL" baseline="0" dirty="0" smtClean="0"/>
              <a:t> Dziecka. Uczestnicy mogli skorzystać z gier i zabaw związanych z regionem łódzkim, a także była udzielana profesjonalna informacja turystyczna.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YouTube</a:t>
            </a:r>
            <a:r>
              <a:rPr lang="pl-PL" baseline="0" dirty="0" smtClean="0"/>
              <a:t> – filmy promocyjne </a:t>
            </a:r>
            <a:r>
              <a:rPr lang="pl-PL" baseline="0" dirty="0" err="1" smtClean="0"/>
              <a:t>województwa</a:t>
            </a:r>
            <a:r>
              <a:rPr lang="pl-PL" baseline="0" dirty="0" smtClean="0"/>
              <a:t> + naszych członków. Pozostałe kanały – </a:t>
            </a:r>
            <a:r>
              <a:rPr lang="pl-PL" baseline="0" dirty="0" err="1" smtClean="0"/>
              <a:t>podcasty</a:t>
            </a:r>
            <a:r>
              <a:rPr lang="pl-PL" baseline="0" dirty="0" smtClean="0"/>
              <a:t>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tegorocznej edycji zgłosiły</a:t>
            </a:r>
            <a:r>
              <a:rPr lang="pl-PL" baseline="0" dirty="0" smtClean="0"/>
              <a:t> się 2 podmioty turystyczne z regionu łódzkiego. Było to Święto Róży w Kutnie a także Aquapark Fala z Łodzi. Oba zgłoszenia uzyskały pozytywną opinię regionalnej kapituły konkursowej i zostały nominowane do ogólnopolskiej edycji. Wyniki konkursu na etapie regionalnym ogłoszone zostały podczas audycji radiowej w Radio Łódź, a także na naszej stronie </a:t>
            </a:r>
            <a:r>
              <a:rPr lang="pl-PL" baseline="0" dirty="0" err="1" smtClean="0"/>
              <a:t>www.lodzkie.travel</a:t>
            </a:r>
            <a:r>
              <a:rPr lang="pl-PL" baseline="0" dirty="0" smtClean="0"/>
              <a:t> i profilu na FB.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baseline="0" dirty="0" smtClean="0"/>
              <a:t>22 </a:t>
            </a:r>
            <a:r>
              <a:rPr lang="pl-PL" baseline="0" dirty="0" err="1" smtClean="0"/>
              <a:t>podcasty</a:t>
            </a:r>
            <a:endParaRPr lang="pl-PL" baseline="0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Nagrodą w konkursie była wycieczka do Grodziska w Rzeczycy</a:t>
            </a:r>
            <a:r>
              <a:rPr lang="pl-PL" baseline="0" dirty="0" smtClean="0"/>
              <a:t> a także nagrody rzeczowe m.in. książki oraz drobne upominki od naszych członków m.in. Urzędu Marszałkowskiego, Powiatu Tomaszowskiego, ZOO w Łodzi.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0709">
              <a:defRPr/>
            </a:pPr>
            <a:r>
              <a:rPr lang="pl-PL" dirty="0" smtClean="0"/>
              <a:t>Aplikacja MAT przeznaczona jest na urządzenia mobilne i poświęcona nieistniejącym już zabytkom ziemi łódzkiej, które prezentowane są w rozszerzonej rzeczywistości. Dzięki wdrożeniu i zastosowaniu tej technologii turyści mogą w prosty sposób przenieść się w czasie i zobaczyć nieistniejące już obiekty i miejsca, które z biegiem lat zupełnie zmieniły swoje funkcje i wygląd. Jest to doskonałe narzędzie, które pozwoli uczyć się historii.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Merytoryczna i techniczna obsługa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webinariów</a:t>
            </a:r>
            <a:r>
              <a:rPr lang="pl-PL" baseline="0" dirty="0" smtClean="0"/>
              <a:t> </a:t>
            </a:r>
            <a:r>
              <a:rPr lang="pl-PL" baseline="0" dirty="0" err="1" smtClean="0"/>
              <a:t>on-line</a:t>
            </a:r>
            <a:r>
              <a:rPr lang="pl-PL" baseline="0" dirty="0" smtClean="0"/>
              <a:t>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0709">
              <a:defRPr/>
            </a:pPr>
            <a:r>
              <a:rPr lang="pl-PL" dirty="0" smtClean="0"/>
              <a:t>Przygotowanie listy obiektów, stworzenie  panoram, opracowanie opisów do nich i umieszczenie ich na stronie </a:t>
            </a:r>
            <a:r>
              <a:rPr lang="pl-PL" dirty="0" err="1" smtClean="0"/>
              <a:t>lodzkie.travel</a:t>
            </a:r>
            <a:endParaRPr lang="pl-PL" dirty="0" smtClean="0"/>
          </a:p>
          <a:p>
            <a:pPr lvl="0"/>
            <a:endParaRPr lang="pl-PL" dirty="0" smtClean="0"/>
          </a:p>
          <a:p>
            <a:pPr lvl="0"/>
            <a:r>
              <a:rPr lang="pl-PL" dirty="0" smtClean="0"/>
              <a:t>Panoramy 360 to jedne z nowocześniejszych form współczesnej  fotografii. Pozwalają one zaprezentować cały otaczający widok wokół aparatu obejmując swym zasięgiem rozległą przestrzeń. Dzięki temu mamy możliwość w sposób interaktywny obejrzeć daną przestrzeń swobodnie rozglądając się wokół, odnosząc wrażenie jakbyśmy stali na miejscu fotografa.</a:t>
            </a:r>
          </a:p>
          <a:p>
            <a:r>
              <a:rPr lang="pl-PL" dirty="0" smtClean="0"/>
              <a:t>Zapraszamy do obejrzenia Panoram wybranych miejsc z regionu łódzkiego.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Kontynuacja wcześniej założonych projektów</a:t>
            </a:r>
          </a:p>
          <a:p>
            <a:r>
              <a:rPr lang="pl-PL" dirty="0" smtClean="0"/>
              <a:t>Do opublikowania</a:t>
            </a:r>
            <a:r>
              <a:rPr lang="pl-PL" baseline="0" dirty="0" smtClean="0"/>
              <a:t> pozostało jeszcze 6 </a:t>
            </a:r>
            <a:r>
              <a:rPr lang="pl-PL" baseline="0" dirty="0" err="1" smtClean="0"/>
              <a:t>podcastów</a:t>
            </a:r>
            <a:r>
              <a:rPr lang="pl-PL" baseline="0" dirty="0" smtClean="0"/>
              <a:t> z: </a:t>
            </a:r>
            <a:r>
              <a:rPr lang="pl-PL" baseline="0" dirty="0" err="1" smtClean="0"/>
              <a:t>Mandorii</a:t>
            </a:r>
            <a:r>
              <a:rPr lang="pl-PL" baseline="0" dirty="0" smtClean="0"/>
              <a:t>, Dino Parku, MCK Bełchatów, ZOO Safari Borysew, Fabryki Bombek w Piotrkowie Tryb., i z Miasta Tkaczy w Zgierzu.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</a:t>
            </a:r>
            <a:r>
              <a:rPr lang="pl-PL" baseline="0" dirty="0" smtClean="0"/>
              <a:t> szkolenie składał się cykl 3 spotkań online, w każdym spotkaniu wzięło udział 40 osób.</a:t>
            </a:r>
          </a:p>
          <a:p>
            <a:r>
              <a:rPr lang="pl-PL" baseline="0" dirty="0" smtClean="0"/>
              <a:t>Na koniec szkolenia, w konkursie dla uczestników, można było zdobyć darmowy audyt strony </a:t>
            </a:r>
            <a:r>
              <a:rPr lang="pl-PL" baseline="0" dirty="0" err="1" smtClean="0"/>
              <a:t>www</a:t>
            </a:r>
            <a:r>
              <a:rPr lang="pl-PL" baseline="0" dirty="0" smtClean="0"/>
              <a:t>. obiektu.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</a:t>
            </a:r>
            <a:r>
              <a:rPr lang="pl-PL" baseline="0" dirty="0" smtClean="0"/>
              <a:t> okresie sierpień- grudzie: 21 wyjazdów Infobusa +Mazury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Infobus</a:t>
            </a:r>
            <a:r>
              <a:rPr lang="pl-PL" baseline="0" dirty="0" smtClean="0"/>
              <a:t> rozpoczął działalność na początku sierpnia, w swoją pierwszą trasę wyruszył na Mazury. Infobus prezentował ofertę turystyczną na wszystkich Piknikach Rodzinnych organizowanych przez Urząd Marszałkowski Województwa Łódzkiego oraz podczas innych wydarzeń.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Smaki Województwa</a:t>
            </a:r>
            <a:r>
              <a:rPr lang="pl-PL" baseline="0" dirty="0" smtClean="0"/>
              <a:t> Łódzkiego były prezentowane na antenie publicznej telewizji podczas programu śniadaniowego. Zadaniem pracowników biura ROTWŁ było wytypowanie odpowiedniego miejsca i pomoc merytoryczna w przygotowaniu materiału.</a:t>
            </a:r>
          </a:p>
          <a:p>
            <a:endParaRPr lang="pl-PL" baseline="0" dirty="0" smtClean="0"/>
          </a:p>
          <a:p>
            <a:r>
              <a:rPr lang="pl-PL" baseline="0" dirty="0" smtClean="0"/>
              <a:t>Materiał do TVP na zlecenie POT.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E7B0-79CE-4003-A26A-AEFB740021B5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F027672-0144-4361-888B-387016EC6F28}" type="datetimeFigureOut">
              <a:rPr lang="pl-PL" smtClean="0"/>
              <a:pPr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070DE39-D5AE-42B6-B828-1E42E6C75E0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8.pn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9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oyagerka/?__cft__%5b0%5d=AZV-rcVF9_4CSP3O0_Sct-NsmgojsSxqNBwsc1j0w0zqa_raghQEu_pNHa6ztHcyR_Ldlyy0rj-LljdGL_Qh4ZECu7tXYSQ74i8fGYQBdJeL8chIYEMWro_UPAKuA_WO1gF054oUct7mfFVCEDGP5QB8E3XmU6nTqvRec6fksVYYLJSKHd9BNu87Lae5mN-yMIM&amp;__tn__=kK-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18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uro\Desktop\WojLodzROT_vENG.mp4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1643050"/>
            <a:ext cx="7772400" cy="283691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Sprawozdanie merytoryczne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z działalności biura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Regionalnej </a:t>
            </a:r>
            <a:r>
              <a:rPr lang="pl-PL" dirty="0">
                <a:solidFill>
                  <a:schemeClr val="tx1"/>
                </a:solidFill>
              </a:rPr>
              <a:t>Organizacji Turystycznej Województwa Łódzkiego </a:t>
            </a: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w 2021 roku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14612" y="5929330"/>
            <a:ext cx="3714776" cy="642942"/>
          </a:xfrm>
        </p:spPr>
        <p:txBody>
          <a:bodyPr>
            <a:normAutofit fontScale="47500" lnSpcReduction="20000"/>
          </a:bodyPr>
          <a:lstStyle/>
          <a:p>
            <a:endParaRPr lang="pl-PL" sz="4000" dirty="0" smtClean="0">
              <a:solidFill>
                <a:schemeClr val="tx1"/>
              </a:solidFill>
            </a:endParaRPr>
          </a:p>
          <a:p>
            <a:r>
              <a:rPr lang="pl-PL" sz="4000" dirty="0" smtClean="0">
                <a:solidFill>
                  <a:schemeClr val="tx1"/>
                </a:solidFill>
              </a:rPr>
              <a:t>Łódź 2022</a:t>
            </a:r>
            <a:endParaRPr lang="pl-PL" sz="4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503764"/>
            <a:ext cx="2161441" cy="179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97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olska od kuchni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5143536" cy="2893239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err="1" smtClean="0">
                <a:solidFill>
                  <a:srgbClr val="002060"/>
                </a:solidFill>
              </a:rPr>
              <a:t>Polska</a:t>
            </a:r>
            <a:r>
              <a:rPr lang="pl-PL" sz="3600" dirty="0" smtClean="0">
                <a:solidFill>
                  <a:srgbClr val="002060"/>
                </a:solidFill>
              </a:rPr>
              <a:t> od Kuchni- Festiwal Kół Gospodyń Wiejskich w Uniejowie- relacja w TVP</a:t>
            </a:r>
            <a:endParaRPr lang="pl-PL" sz="3600" dirty="0">
              <a:solidFill>
                <a:srgbClr val="002060"/>
              </a:solidFill>
            </a:endParaRPr>
          </a:p>
        </p:txBody>
      </p:sp>
      <p:pic>
        <p:nvPicPr>
          <p:cNvPr id="5" name="Obraz 4" descr="jak smakuje polska 3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143380"/>
            <a:ext cx="4214810" cy="2370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194905936_4407292892655869_5126158811839295203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857365"/>
            <a:ext cx="4905963" cy="235745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Festiwal </a:t>
            </a:r>
            <a:r>
              <a:rPr lang="pl-PL" dirty="0" err="1" smtClean="0">
                <a:solidFill>
                  <a:schemeClr val="tx1"/>
                </a:solidFill>
              </a:rPr>
              <a:t>Re:Aktor</a:t>
            </a:r>
            <a:r>
              <a:rPr lang="pl-PL" dirty="0" smtClean="0">
                <a:solidFill>
                  <a:schemeClr val="tx1"/>
                </a:solidFill>
              </a:rPr>
              <a:t> w Bełchatowie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7"/>
            <a:ext cx="11271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 descr="C:\Users\Edyta\Desktop\196378289_4407292859322539_38117031471195522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286256"/>
            <a:ext cx="4500594" cy="2162662"/>
          </a:xfrm>
          <a:prstGeom prst="rect">
            <a:avLst/>
          </a:prstGeom>
          <a:noFill/>
        </p:spPr>
      </p:pic>
      <p:pic>
        <p:nvPicPr>
          <p:cNvPr id="7170" name="Picture 2" descr="C:\Users\Edyta\Desktop\196443593_4407292852655873_697269470950862303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2357430"/>
            <a:ext cx="490596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Uruchomienie kanału na </a:t>
            </a:r>
            <a:r>
              <a:rPr lang="pl-PL" dirty="0" err="1" smtClean="0">
                <a:solidFill>
                  <a:schemeClr val="tx1"/>
                </a:solidFill>
              </a:rPr>
              <a:t>YouTube</a:t>
            </a:r>
            <a:r>
              <a:rPr lang="pl-PL" dirty="0" smtClean="0">
                <a:solidFill>
                  <a:schemeClr val="tx1"/>
                </a:solidFill>
              </a:rPr>
              <a:t>, </a:t>
            </a:r>
            <a:r>
              <a:rPr lang="pl-PL" dirty="0" err="1" smtClean="0">
                <a:solidFill>
                  <a:schemeClr val="tx1"/>
                </a:solidFill>
              </a:rPr>
              <a:t>Sound</a:t>
            </a:r>
            <a:r>
              <a:rPr lang="pl-PL" dirty="0" smtClean="0">
                <a:solidFill>
                  <a:schemeClr val="tx1"/>
                </a:solidFill>
              </a:rPr>
              <a:t> Cloud, </a:t>
            </a:r>
            <a:r>
              <a:rPr lang="pl-PL" dirty="0" err="1" smtClean="0">
                <a:solidFill>
                  <a:schemeClr val="tx1"/>
                </a:solidFill>
              </a:rPr>
              <a:t>Spotify</a:t>
            </a:r>
            <a:r>
              <a:rPr lang="pl-PL" dirty="0" smtClean="0">
                <a:solidFill>
                  <a:schemeClr val="tx1"/>
                </a:solidFill>
              </a:rPr>
              <a:t>, </a:t>
            </a:r>
            <a:r>
              <a:rPr lang="pl-PL" dirty="0" err="1" smtClean="0">
                <a:solidFill>
                  <a:schemeClr val="tx1"/>
                </a:solidFill>
              </a:rPr>
              <a:t>Anchor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7"/>
            <a:ext cx="11271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Edyta\Desktop\anch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071678"/>
            <a:ext cx="4464520" cy="2152650"/>
          </a:xfrm>
          <a:prstGeom prst="rect">
            <a:avLst/>
          </a:prstGeom>
          <a:noFill/>
        </p:spPr>
      </p:pic>
      <p:pic>
        <p:nvPicPr>
          <p:cNvPr id="2052" name="Picture 4" descr="C:\Users\Edyta\Desktop\yotub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896340"/>
            <a:ext cx="3786214" cy="1961660"/>
          </a:xfrm>
          <a:prstGeom prst="rect">
            <a:avLst/>
          </a:prstGeom>
          <a:noFill/>
        </p:spPr>
      </p:pic>
      <p:pic>
        <p:nvPicPr>
          <p:cNvPr id="5121" name="Picture 1" descr="C:\Users\Edyta\Desktop\S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857496"/>
            <a:ext cx="4295482" cy="2286713"/>
          </a:xfrm>
          <a:prstGeom prst="rect">
            <a:avLst/>
          </a:prstGeom>
          <a:noFill/>
        </p:spPr>
      </p:pic>
      <p:pic>
        <p:nvPicPr>
          <p:cNvPr id="5122" name="Picture 2" descr="C:\Users\Edyta\Desktop\spot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90" y="3643314"/>
            <a:ext cx="2643206" cy="237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Certyfikat na Najlepszy produkt turystyczny Województwa Łódzkiego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2021 r.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Święto Róży w Kutnie	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Aquapark Fala</a:t>
            </a:r>
            <a:endParaRPr lang="pl-PL" dirty="0"/>
          </a:p>
        </p:txBody>
      </p:sp>
      <p:pic>
        <p:nvPicPr>
          <p:cNvPr id="11" name="Symbol zastępczy zawartości 10" descr="Otwarcie Święta Róży 2019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3500438"/>
            <a:ext cx="3786213" cy="2286016"/>
          </a:xfrm>
        </p:spPr>
      </p:pic>
      <p:pic>
        <p:nvPicPr>
          <p:cNvPr id="10" name="Symbol zastępczy zawartości 9" descr="Fala 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4" y="3500439"/>
            <a:ext cx="3998941" cy="21949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err="1" smtClean="0">
                <a:solidFill>
                  <a:schemeClr val="tx1"/>
                </a:solidFill>
              </a:rPr>
              <a:t>Podcasty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– </a:t>
            </a:r>
            <a:r>
              <a:rPr lang="pl-PL" dirty="0" smtClean="0">
                <a:solidFill>
                  <a:schemeClr val="tx1"/>
                </a:solidFill>
              </a:rPr>
              <a:t> usłysz łódzkie.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Region </a:t>
            </a:r>
            <a:r>
              <a:rPr lang="pl-PL" dirty="0">
                <a:solidFill>
                  <a:schemeClr val="tx1"/>
                </a:solidFill>
              </a:rPr>
              <a:t>łódzki w nowoczesnych mediach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dyta\Desktop\Bez nazw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5" y="2500306"/>
            <a:ext cx="5311472" cy="2428892"/>
          </a:xfrm>
          <a:prstGeom prst="rect">
            <a:avLst/>
          </a:prstGeom>
          <a:noFill/>
        </p:spPr>
      </p:pic>
      <p:pic>
        <p:nvPicPr>
          <p:cNvPr id="7170" name="Picture 2" descr="C:\Users\Edyta\Desktop\Podcas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857496"/>
            <a:ext cx="3850145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41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zawartości 12" descr="243017179_584526829343714_1053822113120979214_n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71736" y="2143116"/>
            <a:ext cx="1821669" cy="2428892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Konkurs fotograficzny – Łódzkie oczami mieszkańców 2021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5" name="Symbol zastępczy zawartości 14" descr="242175192_250649420402664_8089739156166731590_n (1)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85720" y="1785926"/>
            <a:ext cx="1839913" cy="2452688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Edyta\Downloads\242762497_4402241703207723_160600306075492407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071942"/>
            <a:ext cx="1785950" cy="2381267"/>
          </a:xfrm>
          <a:prstGeom prst="rect">
            <a:avLst/>
          </a:prstGeom>
          <a:noFill/>
        </p:spPr>
      </p:pic>
      <p:pic>
        <p:nvPicPr>
          <p:cNvPr id="2058" name="Picture 10" descr="C:\Users\Edyta\Downloads\241939106_1221476755015094_2329450831836509713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1785926"/>
            <a:ext cx="2714604" cy="3619472"/>
          </a:xfrm>
          <a:prstGeom prst="rect">
            <a:avLst/>
          </a:prstGeom>
          <a:noFill/>
        </p:spPr>
      </p:pic>
      <p:pic>
        <p:nvPicPr>
          <p:cNvPr id="2057" name="Picture 9" descr="C:\Users\Edyta\Downloads\242197008_209840274424088_8846877325607579277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143380"/>
            <a:ext cx="3190897" cy="2393173"/>
          </a:xfrm>
          <a:prstGeom prst="rect">
            <a:avLst/>
          </a:prstGeom>
          <a:noFill/>
        </p:spPr>
      </p:pic>
      <p:pic>
        <p:nvPicPr>
          <p:cNvPr id="2054" name="Picture 6" descr="C:\Users\Edyta\Desktop\foto zdj nagro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746059" y="3183767"/>
            <a:ext cx="2500331" cy="1847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Ratusz w Łowiczu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910" y="2571744"/>
            <a:ext cx="3425886" cy="345122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MAT – Mobilny Asystent Turystyczny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38914" name="Picture 2" descr="C:\Users\Edyta\Desktop\Spała 3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857496"/>
            <a:ext cx="4429124" cy="28156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urs doszkalający dla pilotów wycieczek- województwo łódzki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0166" y="2428868"/>
            <a:ext cx="6138507" cy="345122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Kurs doszkalający dla pilotów wycieczek ROT -FROT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Polski Bon Turystyczny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Edyta\Desktop\LOGO POT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86050" y="4786322"/>
            <a:ext cx="3819525" cy="165672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72" y="5715016"/>
            <a:ext cx="1121761" cy="9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Edyta\Desktop\Bon turystyczn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643182"/>
            <a:ext cx="3887106" cy="1785950"/>
          </a:xfrm>
          <a:prstGeom prst="rect">
            <a:avLst/>
          </a:prstGeom>
          <a:noFill/>
        </p:spPr>
      </p:pic>
      <p:pic>
        <p:nvPicPr>
          <p:cNvPr id="4" name="Picture 2" descr="C:\Users\Edyta\Desktop\Arkadia B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928802"/>
            <a:ext cx="3357586" cy="2874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 Szkolenia dla kadry menadżerskiej FROT pt.: „Akademia liderów”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Edyta\Desktop\FROT LOG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85992"/>
            <a:ext cx="3857625" cy="3737574"/>
          </a:xfrm>
          <a:prstGeom prst="rect">
            <a:avLst/>
          </a:prstGeom>
          <a:noFill/>
        </p:spPr>
      </p:pic>
      <p:pic>
        <p:nvPicPr>
          <p:cNvPr id="11" name="Picture 3" descr="C:\Users\Edyta\Desktop\Szkolenie Ministerstwo\Logo Ministerstwa Rozwoj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214818"/>
            <a:ext cx="3822700" cy="1659819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33256"/>
            <a:ext cx="11334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Edyta\Desktop\Akademnia Liderów PRIN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2357430"/>
            <a:ext cx="3857652" cy="2177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Panoramy 360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Edyta\Desktop\Zalew Sulejowsk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928802"/>
            <a:ext cx="5360051" cy="271464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72" y="5500702"/>
            <a:ext cx="1137320" cy="94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 descr="C:\Users\Edyta\Desktop\Panor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500438"/>
            <a:ext cx="4500594" cy="2173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443914" cy="118129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Konferencja pt. „Turystyka w województwie łódzkim w programach regionalnych”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 descr="konf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571744"/>
            <a:ext cx="3819525" cy="2683743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495700" cy="322259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15 listopada 2021 r.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3214686"/>
            <a:ext cx="3822192" cy="2911477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 Prezentacja wystąpienia pt.: Regionalna Organizacja Turystyczna Województwa Łódzkiego jako platforma współpracy na rzecz rozwoju turystyki w regionie łódzkim.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IX FORUM POLSKIEJ ORGANIZACJI TURYSTYCZNEJ, REGIONALNYCH I LOKALNYCH ORGANIZACJI TURYSTYCZNYCH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 descr="FORUM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2910" y="3071810"/>
            <a:ext cx="4233909" cy="3143272"/>
          </a:xfrm>
        </p:spPr>
      </p:pic>
      <p:pic>
        <p:nvPicPr>
          <p:cNvPr id="8" name="Obraz 7" descr="foru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000371"/>
            <a:ext cx="2714644" cy="3381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Turystyczna Szkoła POT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285720" y="1785926"/>
            <a:ext cx="3429024" cy="1571636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smtClean="0"/>
              <a:t>Celem projektu jest kreowanie wśród młodzieży mody na wyjazdy po Polsce. </a:t>
            </a:r>
          </a:p>
          <a:p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20" y="5572140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428992" y="450057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028" name="Picture 4" descr="C:\Users\Edyta\Desktop\Turystyzna Szkoł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927690"/>
            <a:ext cx="4786314" cy="930310"/>
          </a:xfrm>
          <a:prstGeom prst="rect">
            <a:avLst/>
          </a:prstGeom>
          <a:noFill/>
        </p:spPr>
      </p:pic>
      <p:pic>
        <p:nvPicPr>
          <p:cNvPr id="11" name="Symbol zastępczy zawartości 10" descr="IMG_6221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500562" y="1500174"/>
            <a:ext cx="3822700" cy="2146077"/>
          </a:xfrm>
        </p:spPr>
      </p:pic>
      <p:pic>
        <p:nvPicPr>
          <p:cNvPr id="13" name="Obraz 12" descr="IMG_61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143248"/>
            <a:ext cx="3857652" cy="2165700"/>
          </a:xfrm>
          <a:prstGeom prst="rect">
            <a:avLst/>
          </a:prstGeom>
        </p:spPr>
      </p:pic>
      <p:pic>
        <p:nvPicPr>
          <p:cNvPr id="14" name="Obraz 13" descr="IMG_62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0496" y="3714752"/>
            <a:ext cx="3935755" cy="2209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 descr="IMG_61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38117" y="2357430"/>
            <a:ext cx="6489697" cy="364333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Szkolenie dla pracowników informacji turystycznej- współpraca ROT - POT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20" y="5572140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dyta\Desktop\Szkolenie IT\18 -19 listopada  1000 – 1900 Centrum konferencyjne Porto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785926"/>
            <a:ext cx="1818217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Mistrzostwa </a:t>
            </a:r>
            <a:r>
              <a:rPr lang="pl-PL" b="1" dirty="0" err="1" smtClean="0">
                <a:solidFill>
                  <a:schemeClr val="tx1"/>
                </a:solidFill>
              </a:rPr>
              <a:t>Blogerów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3"/>
          </p:nvPr>
        </p:nvSpPr>
        <p:spPr>
          <a:xfrm>
            <a:off x="785786" y="2214554"/>
            <a:ext cx="3822192" cy="3447288"/>
          </a:xfrm>
        </p:spPr>
        <p:txBody>
          <a:bodyPr>
            <a:normAutofit/>
          </a:bodyPr>
          <a:lstStyle/>
          <a:p>
            <a:r>
              <a:rPr lang="pl-PL" dirty="0" smtClean="0"/>
              <a:t>Reprezentantka Województwa Łódzkiego </a:t>
            </a:r>
            <a:r>
              <a:rPr lang="pl-PL" dirty="0" err="1" smtClean="0">
                <a:hlinkClick r:id="rId3"/>
              </a:rPr>
              <a:t>Voyagerka</a:t>
            </a:r>
            <a:r>
              <a:rPr lang="pl-PL" dirty="0" smtClean="0"/>
              <a:t> zajęła 2 miejsce w ogólnopolskim konkursie POT-u. podczas IV edycji Turystycznych Mistrzostw </a:t>
            </a:r>
            <a:r>
              <a:rPr lang="pl-PL" dirty="0" err="1" smtClean="0"/>
              <a:t>Blogerów</a:t>
            </a:r>
            <a:r>
              <a:rPr lang="pl-PL" dirty="0" smtClean="0"/>
              <a:t>. </a:t>
            </a:r>
          </a:p>
          <a:p>
            <a:endParaRPr lang="pl-PL" dirty="0"/>
          </a:p>
        </p:txBody>
      </p:sp>
      <p:pic>
        <p:nvPicPr>
          <p:cNvPr id="11" name="Symbol zastępczy zawartości 10" descr="Voyagerka.jpg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714876" y="2214554"/>
            <a:ext cx="3822700" cy="3514676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20" y="5572140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Edyta\Desktop\LOGO PO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85984" y="5429264"/>
            <a:ext cx="2286016" cy="991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872067" y="2071678"/>
            <a:ext cx="7408333" cy="4054485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Szereg zadań statutowych </a:t>
            </a:r>
          </a:p>
          <a:p>
            <a:r>
              <a:rPr lang="pl-PL" dirty="0" smtClean="0"/>
              <a:t>Przygotowywanie obrad zgromadzenia członków Zarządu i Walnego ROTWŁ. </a:t>
            </a:r>
          </a:p>
          <a:p>
            <a:r>
              <a:rPr lang="pl-PL" dirty="0" smtClean="0"/>
              <a:t>Prowadzenie strony internetowej </a:t>
            </a:r>
            <a:r>
              <a:rPr lang="pl-PL" dirty="0" err="1" smtClean="0"/>
              <a:t>www.lodzkie.travel</a:t>
            </a:r>
            <a:r>
              <a:rPr lang="pl-PL" dirty="0" smtClean="0"/>
              <a:t> oraz obsługa mediów </a:t>
            </a:r>
            <a:r>
              <a:rPr lang="pl-PL" dirty="0" err="1" smtClean="0"/>
              <a:t>społecznościowych</a:t>
            </a:r>
            <a:r>
              <a:rPr lang="pl-PL" dirty="0" smtClean="0"/>
              <a:t>. </a:t>
            </a:r>
          </a:p>
          <a:p>
            <a:r>
              <a:rPr lang="pl-PL" dirty="0" smtClean="0"/>
              <a:t>Prowadzenie korespondencji tradycyjnej i e – mailowej. </a:t>
            </a:r>
          </a:p>
          <a:p>
            <a:r>
              <a:rPr lang="pl-PL" dirty="0" smtClean="0"/>
              <a:t>Rozliczanie zrealizowanych projektów z 2021r. </a:t>
            </a:r>
          </a:p>
          <a:p>
            <a:r>
              <a:rPr lang="pl-PL" dirty="0" smtClean="0"/>
              <a:t>Przygotowywanie założeń merytorycznych, pozyskiwanie ofert na wykonanie zaplanowanych działań. 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Pozostałe działania</a:t>
            </a:r>
            <a:endParaRPr lang="pl-P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33256"/>
            <a:ext cx="11334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2214554"/>
            <a:ext cx="7408333" cy="3911609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Szlaki </a:t>
            </a:r>
            <a:r>
              <a:rPr lang="pl-PL" dirty="0" err="1" smtClean="0"/>
              <a:t>województwa</a:t>
            </a:r>
            <a:r>
              <a:rPr lang="pl-PL" dirty="0" smtClean="0"/>
              <a:t> łódzkiego - Przygotowanie, opracowanie merytoryczne i wprowadzenie na stronę </a:t>
            </a:r>
            <a:r>
              <a:rPr lang="pl-PL" dirty="0" err="1" smtClean="0"/>
              <a:t>lodzie.travel</a:t>
            </a:r>
            <a:r>
              <a:rPr lang="pl-PL" dirty="0" smtClean="0"/>
              <a:t> szlaków pieszych i rowerowych </a:t>
            </a:r>
            <a:r>
              <a:rPr lang="pl-PL" dirty="0" err="1" smtClean="0"/>
              <a:t>województwa</a:t>
            </a:r>
            <a:r>
              <a:rPr lang="pl-PL" dirty="0" smtClean="0"/>
              <a:t> łódzkiego.</a:t>
            </a:r>
          </a:p>
          <a:p>
            <a:r>
              <a:rPr lang="pl-PL" dirty="0" err="1" smtClean="0"/>
              <a:t>Infokioski</a:t>
            </a:r>
            <a:r>
              <a:rPr lang="pl-PL" dirty="0" smtClean="0"/>
              <a:t> - Inwentaryzacja, demontaż i zdanie do magazynu w Warszawie.</a:t>
            </a:r>
          </a:p>
          <a:p>
            <a:r>
              <a:rPr lang="pl-PL" dirty="0" smtClean="0"/>
              <a:t>Prezentacja ROTWŁ dla Uniwersytetu Łódzkiego.</a:t>
            </a:r>
          </a:p>
          <a:p>
            <a:r>
              <a:rPr lang="pl-PL" dirty="0" smtClean="0"/>
              <a:t>Dofinansowanie szlaku „Sieradzka </a:t>
            </a:r>
            <a:r>
              <a:rPr lang="pl-PL" dirty="0" err="1" smtClean="0"/>
              <a:t>eSka</a:t>
            </a:r>
            <a:r>
              <a:rPr lang="pl-PL" dirty="0" smtClean="0"/>
              <a:t>”</a:t>
            </a:r>
          </a:p>
          <a:p>
            <a:r>
              <a:rPr lang="pl-PL" dirty="0" smtClean="0"/>
              <a:t>Pozyskiwanie nowych członków</a:t>
            </a:r>
          </a:p>
          <a:p>
            <a:r>
              <a:rPr lang="pl-PL" dirty="0" smtClean="0"/>
              <a:t>I inne działania. 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Pozostałe działania </a:t>
            </a:r>
            <a:r>
              <a:rPr lang="pl-PL" dirty="0" err="1" smtClean="0">
                <a:solidFill>
                  <a:schemeClr val="tx1"/>
                </a:solidFill>
              </a:rPr>
              <a:t>cd</a:t>
            </a:r>
            <a:r>
              <a:rPr lang="pl-PL" dirty="0" smtClean="0">
                <a:solidFill>
                  <a:schemeClr val="tx1"/>
                </a:solidFill>
              </a:rPr>
              <a:t>.		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33256"/>
            <a:ext cx="11334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8800" b="1" dirty="0" smtClean="0"/>
              <a:t>Dziękujemy</a:t>
            </a:r>
            <a:endParaRPr lang="pl-PL" sz="8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232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Szkolenie pt.: „Google i nowe media w turystyce”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137320" cy="94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4098" name="Picture 2" descr="C:\Users\Edyta\Desktop\Spotkanie II Google i nowe med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928802"/>
            <a:ext cx="7643866" cy="3941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92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Pozyskanie 4 nowych członków</a:t>
            </a:r>
            <a:br>
              <a:rPr lang="pl-PL" dirty="0" smtClean="0">
                <a:solidFill>
                  <a:schemeClr val="tx1"/>
                </a:solidFill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428596" y="3286124"/>
            <a:ext cx="3822192" cy="639762"/>
          </a:xfrm>
        </p:spPr>
        <p:txBody>
          <a:bodyPr/>
          <a:lstStyle/>
          <a:p>
            <a:r>
              <a:rPr lang="pl-PL" dirty="0" smtClean="0"/>
              <a:t>Zoo Łódź – </a:t>
            </a:r>
            <a:r>
              <a:rPr lang="pl-PL" dirty="0" err="1" smtClean="0"/>
              <a:t>Orientarium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9" name="Symbol zastępczy zawartości 8" descr="Zoo 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28662" y="1428737"/>
            <a:ext cx="2714644" cy="1571636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5143504" y="3286124"/>
            <a:ext cx="3822192" cy="571504"/>
          </a:xfrm>
        </p:spPr>
        <p:txBody>
          <a:bodyPr>
            <a:normAutofit/>
          </a:bodyPr>
          <a:lstStyle/>
          <a:p>
            <a:r>
              <a:rPr lang="pl-PL" dirty="0" smtClean="0"/>
              <a:t>Dwór w Żytnie</a:t>
            </a:r>
          </a:p>
          <a:p>
            <a:endParaRPr lang="pl-PL" dirty="0"/>
          </a:p>
        </p:txBody>
      </p:sp>
      <p:pic>
        <p:nvPicPr>
          <p:cNvPr id="8" name="Symbol zastępczy zawartości 7" descr="Dwór w Żytnie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14942" y="1500174"/>
            <a:ext cx="3205874" cy="1571636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33256"/>
            <a:ext cx="11334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 descr="5df0afc14b2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4214818"/>
            <a:ext cx="3179305" cy="109178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2910" y="5500702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tx2"/>
                </a:solidFill>
              </a:rPr>
              <a:t>Łódzka Agencja Rozwoju Regionalnego</a:t>
            </a:r>
            <a:endParaRPr lang="pl-PL" sz="2400" dirty="0">
              <a:solidFill>
                <a:schemeClr val="tx2"/>
              </a:solidFill>
            </a:endParaRPr>
          </a:p>
        </p:txBody>
      </p:sp>
      <p:pic>
        <p:nvPicPr>
          <p:cNvPr id="12" name="Obraz 11" descr="Logo_w_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6" y="3643314"/>
            <a:ext cx="2357295" cy="207167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4857752" y="5500702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tx2"/>
                </a:solidFill>
              </a:rPr>
              <a:t>Regionalny Fundusz Rozwoju Województwa Łódzkiego</a:t>
            </a:r>
            <a:endParaRPr lang="pl-PL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4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Filmy promocyjne </a:t>
            </a:r>
            <a:endParaRPr lang="pl-PL" dirty="0"/>
          </a:p>
        </p:txBody>
      </p:sp>
      <p:pic>
        <p:nvPicPr>
          <p:cNvPr id="5" name="WojLodzROT_vEN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51175" y="325755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Przewodnik </a:t>
            </a:r>
            <a:r>
              <a:rPr lang="pl-PL" dirty="0">
                <a:solidFill>
                  <a:schemeClr val="tx1"/>
                </a:solidFill>
              </a:rPr>
              <a:t>po regionie </a:t>
            </a:r>
            <a:r>
              <a:rPr lang="pl-PL" dirty="0" err="1" smtClean="0">
                <a:solidFill>
                  <a:schemeClr val="tx1"/>
                </a:solidFill>
              </a:rPr>
              <a:t>Ready</a:t>
            </a:r>
            <a:r>
              <a:rPr lang="pl-PL" dirty="0" smtClean="0">
                <a:solidFill>
                  <a:schemeClr val="tx1"/>
                </a:solidFill>
              </a:rPr>
              <a:t> for </a:t>
            </a:r>
            <a:r>
              <a:rPr lang="pl-PL" dirty="0" err="1" smtClean="0">
                <a:solidFill>
                  <a:schemeClr val="tx1"/>
                </a:solidFill>
              </a:rPr>
              <a:t>Boardnig</a:t>
            </a:r>
            <a:r>
              <a:rPr lang="pl-PL" dirty="0" smtClean="0">
                <a:solidFill>
                  <a:schemeClr val="tx1"/>
                </a:solidFill>
              </a:rPr>
              <a:t> Łódzkie dla Każdego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sz="half" idx="4294967295"/>
          </p:nvPr>
        </p:nvSpPr>
        <p:spPr>
          <a:xfrm>
            <a:off x="0" y="1928813"/>
            <a:ext cx="3819525" cy="2697162"/>
          </a:xfrm>
        </p:spPr>
        <p:txBody>
          <a:bodyPr>
            <a:normAutofit/>
          </a:bodyPr>
          <a:lstStyle/>
          <a:p>
            <a:pPr algn="just"/>
            <a:endParaRPr lang="pl-PL" sz="1100" dirty="0" smtClean="0"/>
          </a:p>
          <a:p>
            <a:pPr algn="just"/>
            <a:endParaRPr lang="pl-PL" sz="11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1271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Edyta\Desktop\RF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214554"/>
            <a:ext cx="5086350" cy="442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55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71472" y="1571612"/>
            <a:ext cx="8215370" cy="2571768"/>
          </a:xfrm>
        </p:spPr>
        <p:txBody>
          <a:bodyPr>
            <a:normAutofit/>
          </a:bodyPr>
          <a:lstStyle/>
          <a:p>
            <a:r>
              <a:rPr lang="pl-PL" sz="2200" dirty="0" smtClean="0"/>
              <a:t>Wyjazd na Mazury (Mikołajki, Mrągowo, Giżycko)</a:t>
            </a:r>
          </a:p>
          <a:p>
            <a:r>
              <a:rPr lang="pl-PL" sz="2200" dirty="0" smtClean="0"/>
              <a:t>Pikniki rodzinne organizowane przez Urząd Marszałkowski (udział w piknikach)</a:t>
            </a:r>
          </a:p>
          <a:p>
            <a:r>
              <a:rPr lang="pl-PL" sz="2200" dirty="0" smtClean="0"/>
              <a:t>- udział w innych imprezach m.in. Dożynki w Rogowie, Urodziny Zoo w Łodzi, Święto Róży w Kutnie, Biegnij Warszawo.</a:t>
            </a:r>
            <a:endParaRPr lang="pl-PL" sz="22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tx2"/>
                </a:solidFill>
              </a:rPr>
              <a:t>Infobus</a:t>
            </a: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Edyta\Desktop\Infobus foty\Giżycko 1 dzień\IMG-20210810-WA0008 — k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643314"/>
            <a:ext cx="579679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Infobus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61247"/>
            <a:ext cx="11271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42910" y="2143116"/>
            <a:ext cx="307183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pl-PL" b="1" dirty="0" smtClean="0"/>
          </a:p>
          <a:p>
            <a:pPr algn="ctr"/>
            <a:endParaRPr lang="pl-PL" dirty="0"/>
          </a:p>
        </p:txBody>
      </p:sp>
      <p:pic>
        <p:nvPicPr>
          <p:cNvPr id="7" name="Symbol zastępczy zawartości 6" descr="2141a4ef19bc1a4c5f0179c8e33e03dc.0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2910" y="1500174"/>
            <a:ext cx="3148737" cy="2357453"/>
          </a:xfrm>
        </p:spPr>
      </p:pic>
      <p:pic>
        <p:nvPicPr>
          <p:cNvPr id="11265" name="Picture 1" descr="C:\Users\Edyta\Desktop\Infobus foty\Zdunska Wola\16ee7f10c1a4b642c2bbcac0f9343cba.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2643182"/>
            <a:ext cx="4484255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87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Jak smakuje Polska - Kampania POT we współpracy z TVP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500034" y="2571744"/>
            <a:ext cx="3822192" cy="996952"/>
          </a:xfrm>
        </p:spPr>
        <p:txBody>
          <a:bodyPr>
            <a:normAutofit fontScale="32500" lnSpcReduction="20000"/>
          </a:bodyPr>
          <a:lstStyle/>
          <a:p>
            <a:r>
              <a:rPr lang="pl-PL" sz="4900" dirty="0" smtClean="0"/>
              <a:t>Prezentacja zalewajki </a:t>
            </a:r>
            <a:r>
              <a:rPr lang="pl-PL" sz="4900" dirty="0" err="1" smtClean="0"/>
              <a:t>łódzkiej</a:t>
            </a:r>
            <a:r>
              <a:rPr lang="pl-PL" sz="4900" dirty="0" smtClean="0"/>
              <a:t>  oraz opowieść Joanny Orzechowskiej o smakach kuchni robotniczej</a:t>
            </a:r>
          </a:p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4643438" y="2714620"/>
            <a:ext cx="3822192" cy="639762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Prezentacja słowiańskich przysmaków w grodzisku w Rzeczycy</a:t>
            </a:r>
          </a:p>
          <a:p>
            <a:endParaRPr lang="pl-PL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33256"/>
            <a:ext cx="11223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Edyta\Desktop\Jak smakuje Polska- Słowiańszczyzna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3410" y="3429000"/>
            <a:ext cx="4593251" cy="2428892"/>
          </a:xfrm>
          <a:prstGeom prst="rect">
            <a:avLst/>
          </a:prstGeom>
          <a:noFill/>
        </p:spPr>
      </p:pic>
      <p:pic>
        <p:nvPicPr>
          <p:cNvPr id="6148" name="Picture 4" descr="C:\Users\Edyta\Desktop\Jak smakuje Polska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110" y="3429000"/>
            <a:ext cx="4186764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68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2520</TotalTime>
  <Words>842</Words>
  <Application>Microsoft Office PowerPoint</Application>
  <PresentationFormat>Pokaz na ekranie (4:3)</PresentationFormat>
  <Paragraphs>105</Paragraphs>
  <Slides>27</Slides>
  <Notes>25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Kształt fali</vt:lpstr>
      <vt:lpstr>Sprawozdanie merytoryczne z działalności biura Regionalnej Organizacji Turystycznej Województwa Łódzkiego  w 2021 roku</vt:lpstr>
      <vt:lpstr>Panoramy 360</vt:lpstr>
      <vt:lpstr> Szkolenie pt.: „Google i nowe media w turystyce”</vt:lpstr>
      <vt:lpstr>Pozyskanie 4 nowych członków </vt:lpstr>
      <vt:lpstr>Filmy promocyjne </vt:lpstr>
      <vt:lpstr>Przewodnik po regionie Ready for Boardnig Łódzkie dla Każdego</vt:lpstr>
      <vt:lpstr>Infobus</vt:lpstr>
      <vt:lpstr>Infobus</vt:lpstr>
      <vt:lpstr> Jak smakuje Polska - Kampania POT we współpracy z TVP</vt:lpstr>
      <vt:lpstr>Polska od Kuchni- Festiwal Kół Gospodyń Wiejskich w Uniejowie- relacja w TVP</vt:lpstr>
      <vt:lpstr>Festiwal Re:Aktor w Bełchatowie</vt:lpstr>
      <vt:lpstr>Uruchomienie kanału na YouTube, Sound Cloud, Spotify, Anchor</vt:lpstr>
      <vt:lpstr>Certyfikat na Najlepszy produkt turystyczny Województwa Łódzkiego 2021 r.</vt:lpstr>
      <vt:lpstr> Podcasty –  usłysz łódzkie. Region łódzki w nowoczesnych mediach</vt:lpstr>
      <vt:lpstr>Konkurs fotograficzny – Łódzkie oczami mieszkańców 2021</vt:lpstr>
      <vt:lpstr>MAT – Mobilny Asystent Turystyczny</vt:lpstr>
      <vt:lpstr>Kurs doszkalający dla pilotów wycieczek ROT -FROT</vt:lpstr>
      <vt:lpstr>Polski Bon Turystyczny</vt:lpstr>
      <vt:lpstr> Szkolenia dla kadry menadżerskiej FROT pt.: „Akademia liderów”</vt:lpstr>
      <vt:lpstr>Konferencja pt. „Turystyka w województwie łódzkim w programach regionalnych”</vt:lpstr>
      <vt:lpstr>IX FORUM POLSKIEJ ORGANIZACJI TURYSTYCZNEJ, REGIONALNYCH I LOKALNYCH ORGANIZACJI TURYSTYCZNYCH</vt:lpstr>
      <vt:lpstr>Turystyczna Szkoła POT</vt:lpstr>
      <vt:lpstr>  Szkolenie dla pracowników informacji turystycznej- współpraca ROT - POT </vt:lpstr>
      <vt:lpstr>Mistrzostwa Blogerów </vt:lpstr>
      <vt:lpstr>Pozostałe działania</vt:lpstr>
      <vt:lpstr>Pozostałe działania cd.  </vt:lpstr>
      <vt:lpstr>Slajd 27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pracy i pomysły na projekty biura Regionalnej Organizacji Turystycznej Województwa Łódzkiego  na 2021 rok</dc:title>
  <dc:creator>admin-rotwl</dc:creator>
  <cp:lastModifiedBy>biuro</cp:lastModifiedBy>
  <cp:revision>322</cp:revision>
  <dcterms:created xsi:type="dcterms:W3CDTF">2021-01-07T07:33:12Z</dcterms:created>
  <dcterms:modified xsi:type="dcterms:W3CDTF">2022-03-17T10:06:36Z</dcterms:modified>
</cp:coreProperties>
</file>